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  <p:sldMasterId id="2147483686" r:id="rId3"/>
    <p:sldMasterId id="2147483698" r:id="rId4"/>
  </p:sldMasterIdLst>
  <p:notesMasterIdLst>
    <p:notesMasterId r:id="rId17"/>
  </p:notesMasterIdLst>
  <p:handoutMasterIdLst>
    <p:handoutMasterId r:id="rId18"/>
  </p:handoutMasterIdLst>
  <p:sldIdLst>
    <p:sldId id="5333" r:id="rId5"/>
    <p:sldId id="1382" r:id="rId6"/>
    <p:sldId id="1492" r:id="rId7"/>
    <p:sldId id="5334" r:id="rId8"/>
    <p:sldId id="5287" r:id="rId9"/>
    <p:sldId id="5335" r:id="rId10"/>
    <p:sldId id="5317" r:id="rId11"/>
    <p:sldId id="5336" r:id="rId12"/>
    <p:sldId id="5337" r:id="rId13"/>
    <p:sldId id="5346" r:id="rId14"/>
    <p:sldId id="5347" r:id="rId15"/>
    <p:sldId id="5348" r:id="rId16"/>
  </p:sldIdLst>
  <p:sldSz cx="9144000" cy="6858000" type="screen4x3"/>
  <p:notesSz cx="6735763" cy="98663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66FF"/>
    <a:srgbClr val="9C2A1B"/>
    <a:srgbClr val="F2F2F2"/>
    <a:srgbClr val="C23724"/>
    <a:srgbClr val="C14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8"/>
    <p:restoredTop sz="89262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-1938" y="-102"/>
      </p:cViewPr>
      <p:guideLst>
        <p:guide orient="horz" pos="1366"/>
        <p:guide orient="horz" pos="4088"/>
        <p:guide pos="2835"/>
        <p:guide pos="37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35C6-C792-42A5-A9AA-B63834D76190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4E7E-A9FA-4E1D-A37C-3A42613EE9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239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1F419-FD20-A447-8F40-D7A69A1D1F14}" type="datetimeFigureOut">
              <a:rPr kumimoji="1" lang="zh-CN" altLang="en-US" smtClean="0"/>
              <a:t>2021-10-7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77A52-B275-EF42-9AB0-35396BF9D1D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6370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9350" y="1233488"/>
            <a:ext cx="4437063" cy="332898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E5701FA-A99B-4EA7-BD9A-49A04217BC0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46B5B67-55DA-424F-9805-71BDE70D7489}" type="datetimeFigureOut">
              <a:rPr lang="en-US" smtClean="0">
                <a:solidFill>
                  <a:srgbClr val="3F3F3F">
                    <a:tint val="75000"/>
                  </a:srgbClr>
                </a:solidFill>
              </a:rPr>
              <a:t>10/7/2021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>
                <a:solidFill>
                  <a:srgbClr val="3F3F3F">
                    <a:tint val="75000"/>
                  </a:srgbClr>
                </a:solidFill>
              </a:rPr>
              <a:t>‹#›</a:t>
            </a:fld>
            <a:endParaRPr lang="en-US">
              <a:solidFill>
                <a:srgbClr val="3F3F3F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113" y="1122363"/>
            <a:ext cx="685867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113" y="3602038"/>
            <a:ext cx="6858675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950" y="1709741"/>
            <a:ext cx="7887476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950" y="4589466"/>
            <a:ext cx="7887476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713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607" y="1825625"/>
            <a:ext cx="3886583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5" y="365128"/>
            <a:ext cx="7887476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905" y="1681163"/>
            <a:ext cx="386872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905" y="2505075"/>
            <a:ext cx="386872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607" y="1681163"/>
            <a:ext cx="388777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607" y="2505075"/>
            <a:ext cx="3887774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903" y="457200"/>
            <a:ext cx="294946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74" y="987428"/>
            <a:ext cx="4629606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903" y="2057400"/>
            <a:ext cx="294946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4321" y="365125"/>
            <a:ext cx="1971869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713" y="365125"/>
            <a:ext cx="5801297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AB08-D03A-4FEF-8092-001CB785BBAB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B37BB-E8A6-440B-8775-2A002C97BC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201BBC2-EA96-4683-A720-F7038AF26EF9}" type="datetimeFigureOut">
              <a:rPr lang="zh-CN" altLang="en-US" smtClean="0"/>
              <a:t>2021-10-7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C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14" y="365128"/>
            <a:ext cx="7887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14" y="1825625"/>
            <a:ext cx="78874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13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8C9A-7811-4AA2-844E-962283B8D2E4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250" y="6356353"/>
            <a:ext cx="30864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587" y="6356353"/>
            <a:ext cx="2057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06A0-0D5A-443A-95E5-B85E563392F3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AE4B8-DA9A-4BB8-AEEC-2269BDB78975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2021-10-7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528B-296A-4977-9204-26D6325B9518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CBB0-EBB7-4F28-8D4A-E8FEA5A327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>
            <a:spLocks noGrp="1"/>
          </p:cNvSpPr>
          <p:nvPr/>
        </p:nvSpPr>
        <p:spPr bwMode="auto">
          <a:xfrm>
            <a:off x="499621" y="1369451"/>
            <a:ext cx="831444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模板仅为内容提示，申请者可根据自己的学术能力与学术贡献展示</a:t>
            </a:r>
            <a:r>
              <a:rPr lang="zh-CN" altLang="en-US" sz="2800" dirty="0" smtClean="0">
                <a:solidFill>
                  <a:srgbClr val="C00000"/>
                </a:solidFill>
              </a:rPr>
              <a:t>重点</a:t>
            </a:r>
            <a:r>
              <a:rPr lang="zh-CN" altLang="en-US" sz="2800" dirty="0">
                <a:solidFill>
                  <a:srgbClr val="C00000"/>
                </a:solidFill>
              </a:rPr>
              <a:t>与</a:t>
            </a:r>
            <a:r>
              <a:rPr lang="zh-CN" altLang="en-US" sz="2800" dirty="0" smtClean="0">
                <a:solidFill>
                  <a:srgbClr val="C00000"/>
                </a:solidFill>
              </a:rPr>
              <a:t>亮点</a:t>
            </a:r>
            <a:r>
              <a:rPr lang="zh-CN" altLang="en-US" sz="2800" dirty="0" smtClean="0"/>
              <a:t>，突出自己的重要成果与创新能力等，汇报内</a:t>
            </a:r>
            <a:r>
              <a:rPr lang="zh-CN" altLang="en-US" sz="2800" dirty="0"/>
              <a:t>容应包含</a:t>
            </a:r>
            <a:r>
              <a:rPr lang="zh-CN" altLang="en-US" sz="2800" dirty="0" smtClean="0">
                <a:solidFill>
                  <a:srgbClr val="C00000"/>
                </a:solidFill>
              </a:rPr>
              <a:t>学术背景、学术贡献、工作计划等</a:t>
            </a:r>
            <a:r>
              <a:rPr lang="zh-CN" altLang="en-US" sz="2800" dirty="0"/>
              <a:t>，建议不超过</a:t>
            </a:r>
            <a:r>
              <a:rPr lang="en-US" altLang="zh-CN" sz="2800" dirty="0"/>
              <a:t>30</a:t>
            </a:r>
            <a:r>
              <a:rPr lang="zh-CN" altLang="en-US" sz="2800" dirty="0"/>
              <a:t>页。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2800" dirty="0" smtClean="0"/>
              <a:t>PPT</a:t>
            </a:r>
            <a:r>
              <a:rPr lang="zh-CN" altLang="en-US" sz="2800" dirty="0" smtClean="0"/>
              <a:t>为应聘答辩使用，答辩小组一般由校外同行专家、校领导、学术委员会委员、学院与职能部门负责人等组成，所有内容须真实准确。</a:t>
            </a:r>
            <a:endParaRPr lang="en-US" altLang="zh-CN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C00000"/>
                </a:solidFill>
              </a:rPr>
              <a:t>汇报时间</a:t>
            </a:r>
            <a:r>
              <a:rPr lang="en-US" altLang="zh-CN" sz="2800" dirty="0" smtClean="0">
                <a:solidFill>
                  <a:srgbClr val="C00000"/>
                </a:solidFill>
              </a:rPr>
              <a:t>A</a:t>
            </a:r>
            <a:r>
              <a:rPr lang="zh-CN" altLang="en-US" sz="2800" dirty="0" smtClean="0">
                <a:solidFill>
                  <a:srgbClr val="C00000"/>
                </a:solidFill>
              </a:rPr>
              <a:t>类申请人</a:t>
            </a:r>
            <a:r>
              <a:rPr lang="zh-CN" altLang="en-US" sz="2800" dirty="0" smtClean="0">
                <a:solidFill>
                  <a:srgbClr val="C00000"/>
                </a:solidFill>
              </a:rPr>
              <a:t>为</a:t>
            </a:r>
            <a:r>
              <a:rPr lang="en-US" altLang="zh-CN" sz="2800" dirty="0">
                <a:solidFill>
                  <a:srgbClr val="C00000"/>
                </a:solidFill>
              </a:rPr>
              <a:t>3</a:t>
            </a:r>
            <a:r>
              <a:rPr lang="en-US" altLang="zh-CN" sz="2800" dirty="0" smtClean="0">
                <a:solidFill>
                  <a:srgbClr val="C00000"/>
                </a:solidFill>
              </a:rPr>
              <a:t>0</a:t>
            </a:r>
            <a:r>
              <a:rPr lang="zh-CN" altLang="en-US" sz="2800" dirty="0" smtClean="0">
                <a:solidFill>
                  <a:srgbClr val="C00000"/>
                </a:solidFill>
              </a:rPr>
              <a:t>分钟，</a:t>
            </a:r>
            <a:r>
              <a:rPr lang="en-US" altLang="zh-CN" sz="2800" dirty="0" smtClean="0">
                <a:solidFill>
                  <a:srgbClr val="C00000"/>
                </a:solidFill>
              </a:rPr>
              <a:t>BCD</a:t>
            </a:r>
            <a:r>
              <a:rPr lang="zh-CN" altLang="en-US" sz="2800" dirty="0" smtClean="0">
                <a:solidFill>
                  <a:srgbClr val="C00000"/>
                </a:solidFill>
              </a:rPr>
              <a:t>类人才为</a:t>
            </a:r>
            <a:r>
              <a:rPr lang="en-US" altLang="zh-CN" sz="2800" dirty="0" smtClean="0">
                <a:solidFill>
                  <a:srgbClr val="C00000"/>
                </a:solidFill>
              </a:rPr>
              <a:t>15</a:t>
            </a:r>
            <a:r>
              <a:rPr lang="zh-CN" altLang="en-US" sz="2800" dirty="0" smtClean="0">
                <a:solidFill>
                  <a:srgbClr val="C00000"/>
                </a:solidFill>
              </a:rPr>
              <a:t>分钟。</a:t>
            </a:r>
            <a:endParaRPr lang="en-US" altLang="zh-CN" sz="28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CN" altLang="en-US" sz="2800" dirty="0" smtClean="0">
                <a:solidFill>
                  <a:srgbClr val="00B050"/>
                </a:solidFill>
              </a:rPr>
              <a:t>提交材料时，请删掉本页及绿色填写说明。</a:t>
            </a:r>
            <a:endParaRPr lang="zh-CN" altLang="zh-CN" sz="2800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zh-CN" altLang="en-US" dirty="0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5723013" y="139962"/>
            <a:ext cx="3311145" cy="682152"/>
            <a:chOff x="1723990" y="3591975"/>
            <a:chExt cx="7110447" cy="146487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duotone>
                <a:prstClr val="black"/>
                <a:srgbClr val="2F559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2582"/>
            <a:stretch>
              <a:fillRect/>
            </a:stretch>
          </p:blipFill>
          <p:spPr>
            <a:xfrm>
              <a:off x="3357562" y="4074288"/>
              <a:ext cx="5476875" cy="783461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1723990" y="3591975"/>
              <a:ext cx="1551723" cy="1464873"/>
              <a:chOff x="2547201" y="4428852"/>
              <a:chExt cx="1551723" cy="146487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2620537" y="4471639"/>
                <a:ext cx="1360448" cy="136044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7201" y="4428852"/>
                <a:ext cx="1551723" cy="1464873"/>
              </a:xfrm>
              <a:prstGeom prst="rect">
                <a:avLst/>
              </a:prstGeom>
            </p:spPr>
          </p:pic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7" y="6002730"/>
            <a:ext cx="673599" cy="69002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1678" y="774979"/>
            <a:ext cx="529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66FF"/>
                </a:solidFill>
              </a:rPr>
              <a:t>欢迎加盟宁波工程学院！</a:t>
            </a:r>
            <a:endParaRPr lang="zh-CN" altLang="en-US" sz="32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779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138788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4173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主要工作任务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教学任务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、拟承担本科生课程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学时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年，课程名称：****、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****</a:t>
            </a:r>
            <a:r>
              <a:rPr lang="zh-CN" altLang="en-US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、拟承担研究生课程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学时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endParaRPr lang="en-US" altLang="zh-CN" sz="1800" b="1" dirty="0" smtClean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科研任务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、申请获得国家自然科学基金等国家级项目*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项、省部级项目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项，预计首聘期内获得科研经费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万元；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、以第一作者或通讯作者发表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级论文**篇、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级**篇，或发表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SCI/SSCI/A&amp;HCI/CSSCI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、争取获得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奖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endParaRPr lang="en-US" altLang="zh-CN" sz="1800" b="1" dirty="0" smtClean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ts val="600"/>
              </a:spcBef>
              <a:defRPr/>
            </a:pPr>
            <a:r>
              <a:rPr lang="zh-CN" altLang="en-US" sz="1800" b="1" dirty="0" smtClean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人才培养、学科专业建设等</a:t>
            </a:r>
            <a:endParaRPr lang="en-US" altLang="zh-CN" sz="18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、参与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学位点建设，担任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方向负责人；</a:t>
            </a:r>
            <a:endParaRPr lang="en-US" altLang="zh-CN" sz="16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、指导学生参加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学科竞赛、发表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论文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篇、申请发明专利</a:t>
            </a:r>
            <a:r>
              <a:rPr lang="en-US" altLang="zh-CN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**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项；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altLang="zh-CN" sz="1600" b="1" dirty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1600" b="1" dirty="0" smtClean="0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、***。</a:t>
            </a:r>
            <a:endParaRPr lang="en-US" altLang="zh-CN" sz="1600" b="1" dirty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endParaRPr lang="zh-CN" altLang="en-US" sz="1800" b="1" dirty="0" smtClean="0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  <a:cs typeface="Arial Unicode MS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7925" y="720968"/>
            <a:ext cx="3124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本页内容与学院商量后确定。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339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0" y="487798"/>
            <a:ext cx="3194591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3438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来校后学术发展工作计划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/>
        </p:nvSpPr>
        <p:spPr bwMode="auto">
          <a:xfrm>
            <a:off x="523875" y="1150463"/>
            <a:ext cx="809625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600"/>
              </a:spcBef>
              <a:buNone/>
              <a:defRPr/>
            </a:pPr>
            <a:r>
              <a:rPr lang="zh-CN" altLang="en-US" sz="1800" b="1" dirty="0" smtClean="0">
                <a:solidFill>
                  <a:srgbClr val="00B050"/>
                </a:solidFill>
                <a:latin typeface="宋体" pitchFamily="2" charset="-122"/>
              </a:rPr>
              <a:t>简要描述来校后加入或组建的团队、拟开展的研究、对外合作等方面的内容，拟申请的研究项目题目与内容、发表刊物的级别与水平等；教学为主型教师则阐述专业、课程、学生培养等方面的工作计划。</a:t>
            </a:r>
            <a:endParaRPr lang="en-US" altLang="zh-CN" sz="1600" b="1" dirty="0">
              <a:solidFill>
                <a:srgbClr val="00B050"/>
              </a:solidFill>
              <a:latin typeface="仿宋_GB2312" pitchFamily="49" charset="-122"/>
              <a:ea typeface="仿宋_GB2312" pitchFamily="49" charset="-122"/>
            </a:endParaRPr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endParaRPr lang="zh-CN" altLang="en-US" sz="1800" b="1" dirty="0" smtClean="0">
              <a:solidFill>
                <a:srgbClr val="00B050"/>
              </a:solidFill>
              <a:latin typeface="仿宋_GB2312" pitchFamily="49" charset="-122"/>
              <a:ea typeface="仿宋_GB2312" pitchFamily="49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14250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 219"/>
          <p:cNvSpPr/>
          <p:nvPr/>
        </p:nvSpPr>
        <p:spPr>
          <a:xfrm>
            <a:off x="312181" y="487798"/>
            <a:ext cx="2008030" cy="43307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>
              <a:solidFill>
                <a:srgbClr val="FFFFFF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530334" y="499794"/>
            <a:ext cx="2618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工作条件要求</a:t>
            </a:r>
            <a:endParaRPr kumimoji="1" lang="zh-CN" altLang="en-US" sz="20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 bwMode="auto">
          <a:xfrm>
            <a:off x="530334" y="1161068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3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职称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：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****</a:t>
            </a:r>
            <a:endParaRPr lang="zh-CN" altLang="en-US" sz="2000" b="1" dirty="0" smtClean="0">
              <a:solidFill>
                <a:srgbClr val="000099"/>
              </a:solidFill>
              <a:latin typeface="仿宋_GB2312" pitchFamily="49" charset="-122"/>
              <a:ea typeface="仿宋_GB2312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实验室建设与科研启动经费：</a:t>
            </a:r>
            <a:r>
              <a:rPr lang="zh-CN" altLang="en-US" sz="2000" b="1" dirty="0" smtClean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 **</a:t>
            </a:r>
            <a:r>
              <a:rPr lang="en-US" altLang="zh-CN" sz="2000" b="1" dirty="0" smtClean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**</a:t>
            </a:r>
            <a:r>
              <a:rPr lang="zh-CN" altLang="en-US" sz="2000" b="1" dirty="0" smtClean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万元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拟建实验室面积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：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****m</a:t>
            </a:r>
            <a:r>
              <a:rPr lang="en-US" altLang="zh-CN" sz="2000" b="1" baseline="30000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2</a:t>
            </a:r>
            <a:endParaRPr lang="en-US" altLang="zh-CN" sz="2000" b="1" baseline="30000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b="1" dirty="0" smtClean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关键共享实验设备：</a:t>
            </a:r>
            <a:endParaRPr lang="en-US" altLang="zh-CN" sz="20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p"/>
            </a:pPr>
            <a:endParaRPr lang="en-US" altLang="zh-CN" sz="2400" b="1" dirty="0" smtClean="0">
              <a:solidFill>
                <a:srgbClr val="C00000"/>
              </a:solidFill>
              <a:latin typeface="黑体" pitchFamily="49" charset="-122"/>
              <a:ea typeface="黑体" pitchFamily="49" charset="-122"/>
            </a:endParaRPr>
          </a:p>
          <a:p>
            <a:pPr algn="l">
              <a:lnSpc>
                <a:spcPct val="150000"/>
              </a:lnSpc>
            </a:pPr>
            <a:endParaRPr lang="en-US" altLang="zh-CN" sz="2000" b="1" dirty="0" smtClean="0">
              <a:solidFill>
                <a:srgbClr val="000099"/>
              </a:solidFill>
              <a:latin typeface="仿宋" pitchFamily="49" charset="-122"/>
              <a:ea typeface="仿宋" pitchFamily="49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9144" y="603315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D</a:t>
            </a:r>
            <a:r>
              <a:rPr lang="zh-CN" altLang="en-US" dirty="0" smtClean="0">
                <a:solidFill>
                  <a:srgbClr val="00B050"/>
                </a:solidFill>
              </a:rPr>
              <a:t>类人才不需要填写此页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704734" y="2267020"/>
            <a:ext cx="5140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00B050"/>
                </a:solidFill>
                <a:latin typeface="黑体" pitchFamily="49" charset="-122"/>
                <a:ea typeface="黑体" pitchFamily="49" charset="-122"/>
                <a:sym typeface="Wingdings" panose="05000000000000000000" pitchFamily="2" charset="2"/>
              </a:rPr>
              <a:t>（需要新建实验者填写此项）</a:t>
            </a:r>
            <a:endParaRPr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72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571832" y="957248"/>
            <a:ext cx="7848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zh-CN" alt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宁波工程学院人才引进答辩汇报</a:t>
            </a:r>
            <a:endParaRPr lang="zh-CN" altLang="en-US" sz="4000" b="1" noProof="1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33584"/>
              </p:ext>
            </p:extLst>
          </p:nvPr>
        </p:nvGraphicFramePr>
        <p:xfrm>
          <a:off x="1461155" y="2450968"/>
          <a:ext cx="6174556" cy="31750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872739"/>
                <a:gridCol w="4301817"/>
              </a:tblGrid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申</a:t>
                      </a:r>
                      <a:r>
                        <a:rPr lang="en-US" alt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请</a:t>
                      </a:r>
                      <a:r>
                        <a:rPr lang="en-US" alt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effectLst/>
                        </a:rPr>
                        <a:t>张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一级学科：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二级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学科：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********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申请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学院：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**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学院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523447"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人才</a:t>
                      </a:r>
                      <a:r>
                        <a:rPr lang="zh-CN" sz="2400" kern="1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类别</a:t>
                      </a:r>
                      <a:r>
                        <a:rPr lang="zh-CN" sz="2400" kern="100" dirty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：</a:t>
                      </a:r>
                      <a:endParaRPr lang="zh-CN" sz="1400" kern="1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5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effectLst/>
                        </a:rPr>
                        <a:t>学术带头人（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zh-CN" sz="24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zh-CN" sz="14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164483" y="556569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（与</a:t>
            </a:r>
            <a:r>
              <a:rPr lang="zh-CN" altLang="en-US" dirty="0">
                <a:solidFill>
                  <a:srgbClr val="00B050"/>
                </a:solidFill>
              </a:rPr>
              <a:t>申请岗位对应填写）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36735"/>
              </p:ext>
            </p:extLst>
          </p:nvPr>
        </p:nvGraphicFramePr>
        <p:xfrm>
          <a:off x="694596" y="1512537"/>
          <a:ext cx="8053478" cy="210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40456"/>
                <a:gridCol w="5213022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本科（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****—****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硕士（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博士（</a:t>
                      </a:r>
                      <a:r>
                        <a:rPr lang="en-US" altLang="zh-CN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20**—20**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年）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大学</a:t>
                      </a: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</a:t>
                      </a:r>
                      <a:r>
                        <a:rPr lang="zh-CN" altLang="en-US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专业</a:t>
                      </a:r>
                      <a:endParaRPr lang="en-US" altLang="zh-CN" sz="2000" kern="1200" dirty="0" smtClean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（海外高校需注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名大学外文名称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及专业，例如：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University of California, San 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Diego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；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Mathematics, Probability 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Theory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；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Ph.D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.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）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46" name="组合 45"/>
          <p:cNvGrpSpPr/>
          <p:nvPr/>
        </p:nvGrpSpPr>
        <p:grpSpPr>
          <a:xfrm>
            <a:off x="535923" y="868367"/>
            <a:ext cx="1754472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7" y="1153913"/>
              <a:ext cx="10782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教育经历</a:t>
              </a:r>
            </a:p>
          </p:txBody>
        </p:sp>
      </p:grp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993512"/>
              </p:ext>
            </p:extLst>
          </p:nvPr>
        </p:nvGraphicFramePr>
        <p:xfrm>
          <a:off x="771582" y="4021638"/>
          <a:ext cx="8053478" cy="17983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49070"/>
                <a:gridCol w="6204408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博士论文题目：</a:t>
                      </a:r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（中外文均可，如果非英文，加注翻译后的中文或英文）</a:t>
                      </a:r>
                      <a:endParaRPr lang="zh-CN" altLang="en-US" sz="2000" kern="12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博士阶段导师：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0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×××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(</a:t>
                      </a:r>
                      <a:r>
                        <a:rPr lang="zh-CN" altLang="en-US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中国工程院院士、国家杰出青年科学基金获得者</a:t>
                      </a:r>
                      <a:r>
                        <a:rPr lang="en-US" altLang="zh-CN" sz="2000" kern="1200" dirty="0" smtClean="0">
                          <a:solidFill>
                            <a:srgbClr val="00B050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)</a:t>
                      </a:r>
                      <a:endParaRPr lang="zh-CN" altLang="en-US" sz="2000" dirty="0">
                        <a:solidFill>
                          <a:srgbClr val="00B050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446099"/>
              </p:ext>
            </p:extLst>
          </p:nvPr>
        </p:nvGraphicFramePr>
        <p:xfrm>
          <a:off x="450198" y="1132511"/>
          <a:ext cx="8476986" cy="313783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98734"/>
                <a:gridCol w="6278252"/>
              </a:tblGrid>
              <a:tr h="641831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19**-19**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重点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实验室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en-US" sz="2400" kern="120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博士后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0743"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19**-20**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*********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公司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</a:t>
                      </a:r>
                      <a:r>
                        <a:rPr lang="zh-CN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研发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工程师</a:t>
                      </a:r>
                      <a:endParaRPr lang="en-US" altLang="zh-CN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4229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20**-20**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副教授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20**-</a:t>
                      </a:r>
                      <a:r>
                        <a:rPr lang="zh-CN" altLang="en-US" sz="2400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至今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大学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学院   教授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0514">
                <a:tc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重要学术兼职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***学会</a:t>
                      </a:r>
                      <a:r>
                        <a:rPr lang="en-US" altLang="zh-CN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**</a:t>
                      </a:r>
                      <a:r>
                        <a:rPr lang="zh-CN" altLang="en-US" sz="2400" kern="1200" dirty="0" smtClean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分会副理事长，***期刊副主编</a:t>
                      </a:r>
                      <a:endParaRPr lang="zh-CN" altLang="en-US" sz="2400" kern="120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535923" y="548052"/>
            <a:ext cx="1754472" cy="433070"/>
            <a:chOff x="142102" y="1141917"/>
            <a:chExt cx="2675862" cy="433070"/>
          </a:xfrm>
        </p:grpSpPr>
        <p:sp>
          <p:nvSpPr>
            <p:cNvPr id="6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7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工作经历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5923" y="4450749"/>
            <a:ext cx="1754472" cy="433070"/>
            <a:chOff x="142102" y="1141917"/>
            <a:chExt cx="2675862" cy="433070"/>
          </a:xfrm>
        </p:grpSpPr>
        <p:sp>
          <p:nvSpPr>
            <p:cNvPr id="9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2000" b="1">
                <a:solidFill>
                  <a:srgbClr val="FFFFFF"/>
                </a:solidFill>
              </a:endParaRPr>
            </a:p>
          </p:txBody>
        </p:sp>
        <p:sp>
          <p:nvSpPr>
            <p:cNvPr id="10" name="文本框 51"/>
            <p:cNvSpPr txBox="1"/>
            <p:nvPr/>
          </p:nvSpPr>
          <p:spPr>
            <a:xfrm>
              <a:off x="384106" y="1153913"/>
              <a:ext cx="1846348" cy="400110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ctr" fontAlgn="auto">
                <a:spcBef>
                  <a:spcPts val="0"/>
                </a:spcBef>
                <a:spcAft>
                  <a:spcPts val="0"/>
                </a:spcAft>
                <a:defRPr sz="2000">
                  <a:solidFill>
                    <a:srgbClr val="FFFFFF"/>
                  </a:solidFill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zh-CN" altLang="en-US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人才项目</a:t>
              </a:r>
              <a:endPara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94597" y="5227656"/>
            <a:ext cx="78555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（例如：**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省自然科学基金杰出青年基金（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2009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）；国家杰出青年科学基金（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2015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）；国家万人计划（</a:t>
            </a:r>
            <a:r>
              <a:rPr lang="en-US" altLang="zh-CN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2017</a:t>
            </a:r>
            <a:r>
              <a:rPr lang="zh-CN" altLang="en-US" sz="2400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年））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6957" y="581012"/>
            <a:ext cx="5948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00B050"/>
                </a:solidFill>
              </a:rPr>
              <a:t>此处为全职工作，无全职工作经历者可不列此页。</a:t>
            </a:r>
            <a:endParaRPr lang="zh-CN" alt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5797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312181" y="487798"/>
            <a:ext cx="2412165" cy="433070"/>
            <a:chOff x="142102" y="1141917"/>
            <a:chExt cx="2675862" cy="433070"/>
          </a:xfrm>
        </p:grpSpPr>
        <p:sp>
          <p:nvSpPr>
            <p:cNvPr id="47" name=" 219"/>
            <p:cNvSpPr/>
            <p:nvPr/>
          </p:nvSpPr>
          <p:spPr>
            <a:xfrm>
              <a:off x="142102" y="1141917"/>
              <a:ext cx="2675862" cy="433070"/>
            </a:xfrm>
            <a:prstGeom prst="roundRect">
              <a:avLst>
                <a:gd name="adj" fmla="val 50000"/>
              </a:avLst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FFFFFF"/>
                </a:solidFill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84106" y="1153913"/>
              <a:ext cx="19119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学术</a:t>
              </a:r>
              <a:r>
                <a:rPr kumimoji="1" lang="zh-CN" altLang="en-US" sz="20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成就概述</a:t>
              </a:r>
              <a:endParaRPr kumimoji="1" lang="zh-CN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312181" y="1314829"/>
            <a:ext cx="8426466" cy="522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主持项目经费累计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达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，其中国家自然科学基金项目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、重点攻关项目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、省杰青项目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1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获国家奖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国家科技进步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二等奖（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2015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，排名第二）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；获省部级奖项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省自然科学一等奖（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2018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，排名第一）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。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授权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/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转让发明专利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项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，专利转让费共计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万元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XX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专利产生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了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近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亿元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的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经济效益。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marL="342900" indent="-342900"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在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Nature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PNAS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等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国际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著名期刊发表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研究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，其中第一作者或通讯作者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，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他引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多次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H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因子</a:t>
            </a:r>
            <a:r>
              <a:rPr lang="en-US" altLang="zh-CN" sz="20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，著作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本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  <a:buClr>
                <a:srgbClr val="FF0000"/>
              </a:buClr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  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或以第一作者或通讯作者发表</a:t>
            </a:r>
            <a:r>
              <a:rPr lang="en-US" altLang="zh-CN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SCI/SSCI/A&amp;HCI/CSSCI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论文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，其中按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A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B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类</a:t>
            </a:r>
            <a:r>
              <a:rPr lang="en-US" altLang="zh-CN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**</a:t>
            </a:r>
            <a:r>
              <a:rPr lang="zh-CN" altLang="en-US" sz="20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篇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r>
              <a:rPr lang="zh-CN" altLang="en-US" sz="2000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（宁波工程学院分类办法）</a:t>
            </a:r>
            <a:endParaRPr lang="en-US" altLang="zh-CN" sz="2000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967" y="835810"/>
            <a:ext cx="8392802" cy="53481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p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前页说明：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根据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自身的实际情况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描述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，不求统一的格式，而重在表现出准确描述自身学术能力与学术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贡献。应聘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教学型的教师可列出教学相关内容与奖项，应聘研究型的列出学术成就，教学研究并重的岗位则两者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兼顾；应届博士突出论文发表情况。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第一款中的项目内容如果应届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博士毕业生或无相关内容者可不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列出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第二款中的重要奖项需要列出获奖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年度及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排名。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第三款人文社科类或无此项内容可不列出。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有关论文的描述宜按各学科特点表述，自然科学类可按中国科协各学会的期刊分类办法描述，人文社科类可按国内权威期刊和</a:t>
            </a:r>
            <a:r>
              <a:rPr lang="en-US" altLang="zh-CN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CSSCI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期刊分类描述。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重要的学术成果在后面进行专门描述。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81844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lang="zh-CN" altLang="en-US" sz="3200" b="1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首次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阐释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****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作用机理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00" name="内容占位符 2"/>
          <p:cNvSpPr txBox="1">
            <a:spLocks/>
          </p:cNvSpPr>
          <p:nvPr/>
        </p:nvSpPr>
        <p:spPr>
          <a:xfrm>
            <a:off x="458967" y="1448565"/>
            <a:ext cx="8326814" cy="502766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p"/>
            </a:pP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代表性成果一般不超过</a:t>
            </a:r>
            <a:r>
              <a:rPr lang="en-US" altLang="zh-CN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3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个，按各自学科评价惯例和成果特色进行介绍，格式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不定，理工科建议图文并茂。一般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应包括背景</a:t>
            </a: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、关键技术与创新性、第三</a:t>
            </a:r>
            <a:r>
              <a:rPr lang="zh-CN" altLang="en-US" dirty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方评价等。</a:t>
            </a:r>
            <a:endParaRPr lang="en-US" altLang="zh-CN" dirty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华文楷体" panose="02010600040101010101" pitchFamily="2" charset="-122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华文楷体" panose="02010600040101010101" pitchFamily="2" charset="-122"/>
              </a:rPr>
              <a:t>背景主要描述应用场景、发展趋势，如果与区域产业经济相关的可指出。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关键技术主要是描述技术突破，已经发表的论文、专著，取得的奖项等。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创新性主要是首创性或先进性评价，可与国内外先进水平进行比较。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zh-CN" altLang="en-US" dirty="0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有条件的可以介绍第三方评价，主是论文引用情况或申报奖项或项目结题评价。</a:t>
            </a:r>
            <a:endParaRPr lang="en-US" altLang="zh-CN" dirty="0" smtClean="0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2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241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矩形 193"/>
          <p:cNvSpPr/>
          <p:nvPr/>
        </p:nvSpPr>
        <p:spPr>
          <a:xfrm>
            <a:off x="458787" y="592059"/>
            <a:ext cx="78390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/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代表性成果</a:t>
            </a:r>
            <a:r>
              <a:rPr lang="en-US" altLang="zh-CN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3200" b="1" dirty="0" smtClean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endParaRPr lang="zh-CN" altLang="en-US" sz="3200" b="1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373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千图网拥有20W+精美PPT模板 更多PPT模板下载至：www.58pic.com/office/ppt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1097</Words>
  <Application>Microsoft Office PowerPoint</Application>
  <PresentationFormat>全屏显示(4:3)</PresentationFormat>
  <Paragraphs>92</Paragraphs>
  <Slides>12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主题1</vt:lpstr>
      <vt:lpstr>Office 主题</vt:lpstr>
      <vt:lpstr>1_Office 主题​​</vt:lpstr>
      <vt:lpstr>千图网拥有20W+精美PPT模板 更多PPT模板下载至：www.58pic.com/office/ppt​​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宁波工程学院</cp:lastModifiedBy>
  <cp:revision>172</cp:revision>
  <cp:lastPrinted>2020-07-31T14:08:19Z</cp:lastPrinted>
  <dcterms:created xsi:type="dcterms:W3CDTF">2019-12-03T00:48:00Z</dcterms:created>
  <dcterms:modified xsi:type="dcterms:W3CDTF">2021-10-07T03:26:48Z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